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7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401" r:id="rId13"/>
    <p:sldId id="400" r:id="rId14"/>
    <p:sldId id="316" r:id="rId15"/>
  </p:sldIdLst>
  <p:sldSz cx="12192000" cy="6858000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86285" autoAdjust="0"/>
  </p:normalViewPr>
  <p:slideViewPr>
    <p:cSldViewPr snapToGrid="0">
      <p:cViewPr varScale="1">
        <p:scale>
          <a:sx n="97" d="100"/>
          <a:sy n="97" d="100"/>
        </p:scale>
        <p:origin x="15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2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D7DDF-5094-4A97-B70F-ECC53610C901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4DA91-06DA-4BC0-BF59-72815999FF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333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04D37-346D-4BDF-B3F0-09075E3C1162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24841-856C-423D-88BF-5791B0D7FC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017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497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223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358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5627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026" y="504885"/>
            <a:ext cx="11254700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86A0D6C2-A76A-4223-876B-8C7DB3EC30CF}"/>
              </a:ext>
            </a:extLst>
          </p:cNvPr>
          <p:cNvGrpSpPr/>
          <p:nvPr userDrawn="1"/>
        </p:nvGrpSpPr>
        <p:grpSpPr>
          <a:xfrm>
            <a:off x="267789" y="259889"/>
            <a:ext cx="11666560" cy="1003883"/>
            <a:chOff x="267789" y="259889"/>
            <a:chExt cx="11666560" cy="1003883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29326D76-7FBA-47E6-B315-5F8D19934DE4}"/>
                </a:ext>
              </a:extLst>
            </p:cNvPr>
            <p:cNvSpPr/>
            <p:nvPr/>
          </p:nvSpPr>
          <p:spPr>
            <a:xfrm>
              <a:off x="321468" y="1163862"/>
              <a:ext cx="11612881" cy="99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B153EEB3-473A-40B9-BE2D-726297E964B4}"/>
                </a:ext>
              </a:extLst>
            </p:cNvPr>
            <p:cNvSpPr/>
            <p:nvPr/>
          </p:nvSpPr>
          <p:spPr>
            <a:xfrm>
              <a:off x="321468" y="492850"/>
              <a:ext cx="10208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956F8C27-F65A-4A86-BD24-83FF54F72259}"/>
                </a:ext>
              </a:extLst>
            </p:cNvPr>
            <p:cNvSpPr/>
            <p:nvPr/>
          </p:nvSpPr>
          <p:spPr>
            <a:xfrm>
              <a:off x="1234409" y="492850"/>
              <a:ext cx="102086" cy="1615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EE197040-221C-42EA-A4AA-2FFBFCB531C4}"/>
                </a:ext>
              </a:extLst>
            </p:cNvPr>
            <p:cNvSpPr/>
            <p:nvPr/>
          </p:nvSpPr>
          <p:spPr>
            <a:xfrm rot="2877153">
              <a:off x="557862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304EA981-E3BD-4EB2-9D20-1D105D29210D}"/>
                </a:ext>
              </a:extLst>
            </p:cNvPr>
            <p:cNvSpPr/>
            <p:nvPr userDrawn="1"/>
          </p:nvSpPr>
          <p:spPr>
            <a:xfrm rot="18722847" flipH="1">
              <a:off x="997957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067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52C9A214-9DA2-47C3-BE60-018A16769CDC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-9526"/>
            <a:ext cx="7184425" cy="6886575"/>
          </a:xfrm>
          <a:custGeom>
            <a:avLst/>
            <a:gdLst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304398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0 w 7155850"/>
              <a:gd name="connsiteY14" fmla="*/ 6858000 h 6877050"/>
              <a:gd name="connsiteX15" fmla="*/ 0 w 7155850"/>
              <a:gd name="connsiteY15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1329860 w 7155850"/>
              <a:gd name="connsiteY12" fmla="*/ 6877050 h 6877050"/>
              <a:gd name="connsiteX13" fmla="*/ 0 w 7155850"/>
              <a:gd name="connsiteY13" fmla="*/ 6858000 h 6877050"/>
              <a:gd name="connsiteX14" fmla="*/ 0 w 7155850"/>
              <a:gd name="connsiteY14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0 w 7155850"/>
              <a:gd name="connsiteY12" fmla="*/ 6858000 h 6877050"/>
              <a:gd name="connsiteX13" fmla="*/ 0 w 7155850"/>
              <a:gd name="connsiteY13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0 w 7155850"/>
              <a:gd name="connsiteY11" fmla="*/ 6858000 h 6877050"/>
              <a:gd name="connsiteX12" fmla="*/ 0 w 7155850"/>
              <a:gd name="connsiteY12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2945517 w 7155850"/>
              <a:gd name="connsiteY7" fmla="*/ 6877050 h 6877050"/>
              <a:gd name="connsiteX8" fmla="*/ 2928567 w 7155850"/>
              <a:gd name="connsiteY8" fmla="*/ 6849441 h 6877050"/>
              <a:gd name="connsiteX9" fmla="*/ 2911768 w 7155850"/>
              <a:gd name="connsiteY9" fmla="*/ 6877050 h 6877050"/>
              <a:gd name="connsiteX10" fmla="*/ 0 w 7155850"/>
              <a:gd name="connsiteY10" fmla="*/ 6858000 h 6877050"/>
              <a:gd name="connsiteX11" fmla="*/ 0 w 7155850"/>
              <a:gd name="connsiteY11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2945517 w 7155850"/>
              <a:gd name="connsiteY6" fmla="*/ 6877050 h 6877050"/>
              <a:gd name="connsiteX7" fmla="*/ 2928567 w 7155850"/>
              <a:gd name="connsiteY7" fmla="*/ 6849441 h 6877050"/>
              <a:gd name="connsiteX8" fmla="*/ 2911768 w 7155850"/>
              <a:gd name="connsiteY8" fmla="*/ 6877050 h 6877050"/>
              <a:gd name="connsiteX9" fmla="*/ 0 w 7155850"/>
              <a:gd name="connsiteY9" fmla="*/ 6858000 h 6877050"/>
              <a:gd name="connsiteX10" fmla="*/ 0 w 7155850"/>
              <a:gd name="connsiteY10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2945517 w 7155850"/>
              <a:gd name="connsiteY5" fmla="*/ 6877050 h 6877050"/>
              <a:gd name="connsiteX6" fmla="*/ 2928567 w 7155850"/>
              <a:gd name="connsiteY6" fmla="*/ 6849441 h 6877050"/>
              <a:gd name="connsiteX7" fmla="*/ 2911768 w 7155850"/>
              <a:gd name="connsiteY7" fmla="*/ 6877050 h 6877050"/>
              <a:gd name="connsiteX8" fmla="*/ 0 w 7155850"/>
              <a:gd name="connsiteY8" fmla="*/ 6858000 h 6877050"/>
              <a:gd name="connsiteX9" fmla="*/ 0 w 7155850"/>
              <a:gd name="connsiteY9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2945517 w 7155850"/>
              <a:gd name="connsiteY4" fmla="*/ 6877050 h 6877050"/>
              <a:gd name="connsiteX5" fmla="*/ 2928567 w 7155850"/>
              <a:gd name="connsiteY5" fmla="*/ 6849441 h 6877050"/>
              <a:gd name="connsiteX6" fmla="*/ 2911768 w 7155850"/>
              <a:gd name="connsiteY6" fmla="*/ 6877050 h 6877050"/>
              <a:gd name="connsiteX7" fmla="*/ 0 w 7155850"/>
              <a:gd name="connsiteY7" fmla="*/ 6858000 h 6877050"/>
              <a:gd name="connsiteX8" fmla="*/ 0 w 7155850"/>
              <a:gd name="connsiteY8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155850 w 7155850"/>
              <a:gd name="connsiteY2" fmla="*/ 19050 h 6877050"/>
              <a:gd name="connsiteX3" fmla="*/ 2945517 w 7155850"/>
              <a:gd name="connsiteY3" fmla="*/ 6877050 h 6877050"/>
              <a:gd name="connsiteX4" fmla="*/ 2928567 w 7155850"/>
              <a:gd name="connsiteY4" fmla="*/ 6849441 h 6877050"/>
              <a:gd name="connsiteX5" fmla="*/ 2911768 w 7155850"/>
              <a:gd name="connsiteY5" fmla="*/ 6877050 h 6877050"/>
              <a:gd name="connsiteX6" fmla="*/ 0 w 7155850"/>
              <a:gd name="connsiteY6" fmla="*/ 6858000 h 6877050"/>
              <a:gd name="connsiteX7" fmla="*/ 0 w 7155850"/>
              <a:gd name="connsiteY7" fmla="*/ 0 h 6877050"/>
              <a:gd name="connsiteX0" fmla="*/ 0 w 7155850"/>
              <a:gd name="connsiteY0" fmla="*/ 0 h 6877050"/>
              <a:gd name="connsiteX1" fmla="*/ 7155850 w 7155850"/>
              <a:gd name="connsiteY1" fmla="*/ 19050 h 6877050"/>
              <a:gd name="connsiteX2" fmla="*/ 2945517 w 7155850"/>
              <a:gd name="connsiteY2" fmla="*/ 6877050 h 6877050"/>
              <a:gd name="connsiteX3" fmla="*/ 2928567 w 7155850"/>
              <a:gd name="connsiteY3" fmla="*/ 6849441 h 6877050"/>
              <a:gd name="connsiteX4" fmla="*/ 2911768 w 7155850"/>
              <a:gd name="connsiteY4" fmla="*/ 6877050 h 6877050"/>
              <a:gd name="connsiteX5" fmla="*/ 0 w 7155850"/>
              <a:gd name="connsiteY5" fmla="*/ 6858000 h 6877050"/>
              <a:gd name="connsiteX6" fmla="*/ 0 w 7155850"/>
              <a:gd name="connsiteY6" fmla="*/ 0 h 6877050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2911768 w 7184425"/>
              <a:gd name="connsiteY4" fmla="*/ 6886575 h 6886575"/>
              <a:gd name="connsiteX5" fmla="*/ 0 w 7184425"/>
              <a:gd name="connsiteY5" fmla="*/ 6867525 h 6886575"/>
              <a:gd name="connsiteX6" fmla="*/ 0 w 7184425"/>
              <a:gd name="connsiteY6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0 w 7184425"/>
              <a:gd name="connsiteY4" fmla="*/ 6867525 h 6886575"/>
              <a:gd name="connsiteX5" fmla="*/ 0 w 7184425"/>
              <a:gd name="connsiteY5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0 w 7184425"/>
              <a:gd name="connsiteY3" fmla="*/ 6867525 h 6886575"/>
              <a:gd name="connsiteX4" fmla="*/ 0 w 7184425"/>
              <a:gd name="connsiteY4" fmla="*/ 9525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4425" h="6886575">
                <a:moveTo>
                  <a:pt x="0" y="9525"/>
                </a:moveTo>
                <a:lnTo>
                  <a:pt x="7184425" y="0"/>
                </a:lnTo>
                <a:lnTo>
                  <a:pt x="2945517" y="6886575"/>
                </a:lnTo>
                <a:lnTo>
                  <a:pt x="0" y="6867525"/>
                </a:lnTo>
                <a:lnTo>
                  <a:pt x="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495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84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497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251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466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699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675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21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543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124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62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6310-5825-48D2-ABA7-E9C4805FCB77}" type="datetimeFigureOut">
              <a:rPr lang="th-TH" smtClean="0"/>
              <a:t>10/02/64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9938-75D3-46A9-82D0-80C9D2F24142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97C8067-B6A4-429D-A387-AC33D41389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63"/>
          <a:stretch/>
        </p:blipFill>
        <p:spPr>
          <a:xfrm>
            <a:off x="0" y="6111875"/>
            <a:ext cx="12192000" cy="76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04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7" r="12777"/>
          <a:stretch>
            <a:fillRect/>
          </a:stretch>
        </p:blipFill>
        <p:spPr>
          <a:xfrm>
            <a:off x="-30527" y="-13830"/>
            <a:ext cx="7185025" cy="6886575"/>
          </a:xfrm>
        </p:spPr>
      </p:pic>
      <p:sp>
        <p:nvSpPr>
          <p:cNvPr id="39" name="Parallelogram 38">
            <a:extLst>
              <a:ext uri="{FF2B5EF4-FFF2-40B4-BE49-F238E27FC236}">
                <a16:creationId xmlns="" xmlns:a16="http://schemas.microsoft.com/office/drawing/2014/main" id="{3C6386F8-5933-46CE-8CBE-00A7BF33875C}"/>
              </a:ext>
            </a:extLst>
          </p:cNvPr>
          <p:cNvSpPr/>
          <p:nvPr/>
        </p:nvSpPr>
        <p:spPr>
          <a:xfrm>
            <a:off x="3022231" y="-9433"/>
            <a:ext cx="4804271" cy="6877049"/>
          </a:xfrm>
          <a:prstGeom prst="parallelogram">
            <a:avLst>
              <a:gd name="adj" fmla="val 8813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Placeholder 10">
            <a:extLst>
              <a:ext uri="{FF2B5EF4-FFF2-40B4-BE49-F238E27FC236}">
                <a16:creationId xmlns="" xmlns:a16="http://schemas.microsoft.com/office/drawing/2014/main" id="{05FB2947-CCF9-4323-9ED2-60CD05F68EB0}"/>
              </a:ext>
            </a:extLst>
          </p:cNvPr>
          <p:cNvSpPr txBox="1">
            <a:spLocks/>
          </p:cNvSpPr>
          <p:nvPr/>
        </p:nvSpPr>
        <p:spPr>
          <a:xfrm>
            <a:off x="7154498" y="2729293"/>
            <a:ext cx="4523666" cy="2186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7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7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7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72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66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57744B-D962-AE43-9420-F8EDB5DEC6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54" y="1923921"/>
            <a:ext cx="5227522" cy="7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6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155563"/>
            <a:ext cx="9554350" cy="724247"/>
          </a:xfrm>
        </p:spPr>
        <p:txBody>
          <a:bodyPr>
            <a:noAutofit/>
          </a:bodyPr>
          <a:lstStyle/>
          <a:p>
            <a:r>
              <a:rPr lang="th-TH" sz="2800" b="1" dirty="0">
                <a:solidFill>
                  <a:srgbClr val="002060"/>
                </a:solidFill>
              </a:rPr>
              <a:t>กลุ่มรายวิชา/ชุดวิชา/</a:t>
            </a:r>
            <a:r>
              <a:rPr lang="en-US" sz="2800" b="1" dirty="0">
                <a:solidFill>
                  <a:srgbClr val="002060"/>
                </a:solidFill>
              </a:rPr>
              <a:t>Module </a:t>
            </a:r>
            <a:r>
              <a:rPr lang="th-TH" sz="2800" b="1" dirty="0">
                <a:solidFill>
                  <a:srgbClr val="002060"/>
                </a:solidFill>
              </a:rPr>
              <a:t>ที่เสริมสร้างทักษะและสมรรถนะของนักศึกษา (บอกระบุกลุ่มใหญ่)</a:t>
            </a:r>
            <a:endParaRPr lang="en-US" sz="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509086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838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155563"/>
            <a:ext cx="9554350" cy="724247"/>
          </a:xfrm>
        </p:spPr>
        <p:txBody>
          <a:bodyPr>
            <a:noAutofit/>
          </a:bodyPr>
          <a:lstStyle/>
          <a:p>
            <a:r>
              <a:rPr lang="th-TH" sz="2800" b="1" dirty="0">
                <a:solidFill>
                  <a:srgbClr val="002060"/>
                </a:solidFill>
              </a:rPr>
              <a:t>หลักสูตรสร้างความเป็นผู้ประกอบการอย่างไร (ถ้ามีระบุ) </a:t>
            </a:r>
            <a:r>
              <a:rPr lang="en-US" sz="2800" b="1" dirty="0">
                <a:solidFill>
                  <a:srgbClr val="002060"/>
                </a:solidFill>
              </a:rPr>
              <a:t/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th-TH" sz="2800" b="1" dirty="0" smtClean="0">
                <a:solidFill>
                  <a:srgbClr val="002060"/>
                </a:solidFill>
              </a:rPr>
              <a:t>หรือสร้าง</a:t>
            </a:r>
            <a:r>
              <a:rPr lang="th-TH" sz="2800" b="1" dirty="0">
                <a:solidFill>
                  <a:srgbClr val="002060"/>
                </a:solidFill>
              </a:rPr>
              <a:t>การมีรายได้ระหว่างเรียนอย่างไร</a:t>
            </a:r>
            <a:endParaRPr lang="en-US" sz="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889879" y="1953071"/>
            <a:ext cx="98577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509086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592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155563"/>
            <a:ext cx="9554350" cy="724247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rgbClr val="002060"/>
                </a:solidFill>
              </a:rPr>
              <a:t>เครือข่ายหรือพันธมิตรที่ร่วมจัด</a:t>
            </a:r>
            <a:r>
              <a:rPr lang="th-TH" sz="2800" b="1" dirty="0" smtClean="0">
                <a:solidFill>
                  <a:srgbClr val="002060"/>
                </a:solidFill>
              </a:rPr>
              <a:t>หลักสูตรทั้ง</a:t>
            </a:r>
            <a:r>
              <a:rPr lang="th-TH" sz="2800" b="1" dirty="0" smtClean="0">
                <a:solidFill>
                  <a:srgbClr val="002060"/>
                </a:solidFill>
              </a:rPr>
              <a:t>ภาครัฐและภาคเอกชน </a:t>
            </a:r>
            <a:r>
              <a:rPr lang="en-US" sz="3600" b="1" dirty="0">
                <a:solidFill>
                  <a:srgbClr val="002060"/>
                </a:solidFill>
              </a:rPr>
              <a:t/>
            </a:r>
            <a:br>
              <a:rPr lang="en-US" sz="3600" b="1" dirty="0">
                <a:solidFill>
                  <a:srgbClr val="002060"/>
                </a:solidFill>
              </a:rPr>
            </a:br>
            <a:endParaRPr lang="en-US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889879" y="1953071"/>
            <a:ext cx="98577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509086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0158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49" y="1723763"/>
            <a:ext cx="9819821" cy="724247"/>
          </a:xfrm>
        </p:spPr>
        <p:txBody>
          <a:bodyPr>
            <a:noAutofit/>
          </a:bodyPr>
          <a:lstStyle/>
          <a:p>
            <a:r>
              <a:rPr lang="th-TH" sz="2400" b="1" dirty="0">
                <a:solidFill>
                  <a:srgbClr val="002060"/>
                </a:solidFill>
              </a:rPr>
              <a:t>ตารางเปรียบเทียบข้อเสนอแนะของ</a:t>
            </a:r>
            <a:r>
              <a:rPr lang="th-TH" sz="2400" b="1" dirty="0" smtClean="0">
                <a:solidFill>
                  <a:srgbClr val="002060"/>
                </a:solidFill>
              </a:rPr>
              <a:t>คณะกรรมการใน</a:t>
            </a:r>
            <a:r>
              <a:rPr lang="th-TH" sz="2400" b="1" dirty="0">
                <a:solidFill>
                  <a:srgbClr val="002060"/>
                </a:solidFill>
              </a:rPr>
              <a:t>คราว</a:t>
            </a:r>
            <a:r>
              <a:rPr lang="th-TH" sz="2400" b="1" dirty="0" smtClean="0">
                <a:solidFill>
                  <a:srgbClr val="002060"/>
                </a:solidFill>
              </a:rPr>
              <a:t>นำเสนอ</a:t>
            </a:r>
          </a:p>
          <a:p>
            <a:r>
              <a:rPr lang="th-TH" sz="2400" b="1" dirty="0" smtClean="0">
                <a:solidFill>
                  <a:srgbClr val="002060"/>
                </a:solidFill>
              </a:rPr>
              <a:t>ขอ</a:t>
            </a:r>
            <a:r>
              <a:rPr lang="th-TH" sz="2400" b="1" dirty="0">
                <a:solidFill>
                  <a:srgbClr val="002060"/>
                </a:solidFill>
              </a:rPr>
              <a:t>เปิดหลักสูตรใหม่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257523" y="46489"/>
            <a:ext cx="1974817" cy="104221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16983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889879" y="1521271"/>
            <a:ext cx="98577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57D3C213-DC76-D549-8816-406E77768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58636"/>
              </p:ext>
            </p:extLst>
          </p:nvPr>
        </p:nvGraphicFramePr>
        <p:xfrm>
          <a:off x="2436631" y="2911187"/>
          <a:ext cx="8128000" cy="2767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1798882709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072308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ข้อเสนอแนะของคณะกรรมการ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ในคราวนำเสนอขอเปิดหลักสูตรใหม่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การดำเนินการของหลักสูตร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หลังได้รับข้อเสนอแนะ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71259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30996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72838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5233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5676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4135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962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24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5478158" cy="724247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ชื่อหลักสูตร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1881746" y="2854410"/>
            <a:ext cx="5478158" cy="724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(ภาษาไทย)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 Placeholder 1">
            <a:extLst>
              <a:ext uri="{FF2B5EF4-FFF2-40B4-BE49-F238E27FC236}">
                <a16:creationId xmlns="" xmlns:a16="http://schemas.microsoft.com/office/drawing/2014/main" id="{EFA96AB9-22F1-4B4E-A1D0-78D22451D899}"/>
              </a:ext>
            </a:extLst>
          </p:cNvPr>
          <p:cNvSpPr txBox="1">
            <a:spLocks/>
          </p:cNvSpPr>
          <p:nvPr/>
        </p:nvSpPr>
        <p:spPr>
          <a:xfrm>
            <a:off x="1783066" y="4139336"/>
            <a:ext cx="5478158" cy="724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(ภาษาอังกฤษ)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9" name="Text Placeholder 1">
            <a:extLst>
              <a:ext uri="{FF2B5EF4-FFF2-40B4-BE49-F238E27FC236}">
                <a16:creationId xmlns="" xmlns:a16="http://schemas.microsoft.com/office/drawing/2014/main" id="{52B8057B-07C9-1E4B-9DF3-4F209A89979A}"/>
              </a:ext>
            </a:extLst>
          </p:cNvPr>
          <p:cNvSpPr txBox="1">
            <a:spLocks/>
          </p:cNvSpPr>
          <p:nvPr/>
        </p:nvSpPr>
        <p:spPr>
          <a:xfrm>
            <a:off x="3692407" y="2946866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 Placeholder 1">
            <a:extLst>
              <a:ext uri="{FF2B5EF4-FFF2-40B4-BE49-F238E27FC236}">
                <a16:creationId xmlns="" xmlns:a16="http://schemas.microsoft.com/office/drawing/2014/main" id="{7E0D20C7-A546-E945-95E6-E7FC7DD488B4}"/>
              </a:ext>
            </a:extLst>
          </p:cNvPr>
          <p:cNvSpPr txBox="1">
            <a:spLocks/>
          </p:cNvSpPr>
          <p:nvPr/>
        </p:nvSpPr>
        <p:spPr>
          <a:xfrm>
            <a:off x="3692407" y="4333392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573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5478158" cy="724247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>
                <a:solidFill>
                  <a:srgbClr val="002060"/>
                </a:solidFill>
              </a:rPr>
              <a:t>ปรัชญา วิสัยทัศน์</a:t>
            </a:r>
            <a:r>
              <a:rPr lang="en-US" dirty="0"/>
              <a:t> 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039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5478158" cy="724247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>
                <a:solidFill>
                  <a:srgbClr val="002060"/>
                </a:solidFill>
              </a:rPr>
              <a:t>วัตถุประสงค์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365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9554350" cy="724247"/>
          </a:xfrm>
        </p:spPr>
        <p:txBody>
          <a:bodyPr>
            <a:noAutofit/>
          </a:bodyPr>
          <a:lstStyle/>
          <a:p>
            <a:r>
              <a:rPr lang="th-TH" sz="2800" b="1" dirty="0">
                <a:solidFill>
                  <a:srgbClr val="002060"/>
                </a:solidFill>
              </a:rPr>
              <a:t>โครงสร้างของ</a:t>
            </a:r>
            <a:r>
              <a:rPr lang="th-TH" sz="2800" b="1" dirty="0" smtClean="0">
                <a:solidFill>
                  <a:srgbClr val="002060"/>
                </a:solidFill>
              </a:rPr>
              <a:t>หลักสูตรและจำนวน</a:t>
            </a:r>
            <a:r>
              <a:rPr lang="th-TH" sz="2800" b="1" dirty="0">
                <a:solidFill>
                  <a:srgbClr val="002060"/>
                </a:solidFill>
              </a:rPr>
              <a:t>หน่วย</a:t>
            </a:r>
            <a:r>
              <a:rPr lang="th-TH" sz="2800" b="1" dirty="0" err="1" smtClean="0">
                <a:solidFill>
                  <a:srgbClr val="002060"/>
                </a:solidFill>
              </a:rPr>
              <a:t>กิตต</a:t>
            </a:r>
            <a:r>
              <a:rPr lang="th-TH" sz="2800" b="1" dirty="0" smtClean="0">
                <a:solidFill>
                  <a:srgbClr val="002060"/>
                </a:solidFill>
              </a:rPr>
              <a:t>ลอด</a:t>
            </a:r>
            <a:r>
              <a:rPr lang="th-TH" sz="2800" b="1" dirty="0">
                <a:solidFill>
                  <a:srgbClr val="002060"/>
                </a:solidFill>
              </a:rPr>
              <a:t>หลักสูตร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100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9554350" cy="724247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หลักสูตรอยู่ในกลุ่มเป้าหมาย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0" dirty="0">
                <a:solidFill>
                  <a:srgbClr val="002060"/>
                </a:solidFill>
                <a:sym typeface="Wingdings" pitchFamily="2" charset="2"/>
              </a:rPr>
              <a:t></a:t>
            </a:r>
            <a:r>
              <a:rPr lang="en-US" sz="7000" dirty="0">
                <a:solidFill>
                  <a:srgbClr val="002060"/>
                </a:solidFill>
              </a:rPr>
              <a:t> </a:t>
            </a:r>
            <a:r>
              <a:rPr lang="th-TH" sz="7000" dirty="0">
                <a:solidFill>
                  <a:srgbClr val="002060"/>
                </a:solidFill>
              </a:rPr>
              <a:t>กลุ่มอุตสาหกรรมเป้าหมาย </a:t>
            </a:r>
            <a:endParaRPr lang="en-US" sz="7000" dirty="0">
              <a:solidFill>
                <a:srgbClr val="002060"/>
              </a:solidFill>
            </a:endParaRPr>
          </a:p>
          <a:p>
            <a:r>
              <a:rPr lang="en-US" sz="7000" dirty="0">
                <a:solidFill>
                  <a:srgbClr val="002060"/>
                </a:solidFill>
                <a:sym typeface="Wingdings" pitchFamily="2" charset="2"/>
              </a:rPr>
              <a:t></a:t>
            </a:r>
            <a:r>
              <a:rPr lang="th-TH" sz="7000" dirty="0">
                <a:solidFill>
                  <a:srgbClr val="002060"/>
                </a:solidFill>
              </a:rPr>
              <a:t> กลุ่มยุทธศาสตร์ของชาติ </a:t>
            </a:r>
            <a:r>
              <a:rPr lang="en-US" sz="7000" dirty="0">
                <a:solidFill>
                  <a:srgbClr val="002060"/>
                </a:solidFill>
              </a:rPr>
              <a:t>S-curve </a:t>
            </a:r>
            <a:r>
              <a:rPr lang="th-TH" sz="7000" dirty="0">
                <a:solidFill>
                  <a:srgbClr val="002060"/>
                </a:solidFill>
              </a:rPr>
              <a:t>โปรดระบุ</a:t>
            </a:r>
            <a:endParaRPr lang="en-US" sz="7000" dirty="0">
              <a:solidFill>
                <a:srgbClr val="002060"/>
              </a:solidFill>
            </a:endParaRPr>
          </a:p>
          <a:p>
            <a:r>
              <a:rPr lang="en-US" sz="7000" dirty="0">
                <a:solidFill>
                  <a:srgbClr val="002060"/>
                </a:solidFill>
              </a:rPr>
              <a:t>1. </a:t>
            </a:r>
            <a:r>
              <a:rPr lang="th-TH" sz="7000" dirty="0">
                <a:solidFill>
                  <a:srgbClr val="002060"/>
                </a:solidFill>
              </a:rPr>
              <a:t>การต่อยอดอุตสาหกรรมเดิมที่มีศักยภาพ (</a:t>
            </a:r>
            <a:r>
              <a:rPr lang="en-US" sz="7000" dirty="0">
                <a:solidFill>
                  <a:srgbClr val="002060"/>
                </a:solidFill>
              </a:rPr>
              <a:t>First S-curve) </a:t>
            </a:r>
            <a:r>
              <a:rPr lang="th-TH" sz="7000" dirty="0">
                <a:solidFill>
                  <a:srgbClr val="002060"/>
                </a:solidFill>
              </a:rPr>
              <a:t>โปรดระบุ</a:t>
            </a:r>
            <a:endParaRPr lang="en-US" sz="7000" dirty="0">
              <a:solidFill>
                <a:srgbClr val="002060"/>
              </a:solidFill>
            </a:endParaRPr>
          </a:p>
          <a:p>
            <a:r>
              <a:rPr lang="en-US" sz="7000" dirty="0">
                <a:solidFill>
                  <a:srgbClr val="002060"/>
                </a:solidFill>
              </a:rPr>
              <a:t>2. </a:t>
            </a:r>
            <a:r>
              <a:rPr lang="th-TH" sz="7000" dirty="0">
                <a:solidFill>
                  <a:srgbClr val="002060"/>
                </a:solidFill>
              </a:rPr>
              <a:t>อุตสาหกรรมอนาคต (</a:t>
            </a:r>
            <a:r>
              <a:rPr lang="en-US" sz="7000" dirty="0">
                <a:solidFill>
                  <a:srgbClr val="002060"/>
                </a:solidFill>
              </a:rPr>
              <a:t>New S-curve) </a:t>
            </a:r>
            <a:r>
              <a:rPr lang="th-TH" sz="7000" dirty="0">
                <a:solidFill>
                  <a:srgbClr val="002060"/>
                </a:solidFill>
              </a:rPr>
              <a:t>โปรดระบุ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945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1577459"/>
            <a:ext cx="9554350" cy="724247"/>
          </a:xfrm>
        </p:spPr>
        <p:txBody>
          <a:bodyPr>
            <a:noAutofit/>
          </a:bodyPr>
          <a:lstStyle/>
          <a:p>
            <a:r>
              <a:rPr lang="th-TH" sz="2800" b="1" dirty="0">
                <a:solidFill>
                  <a:srgbClr val="002060"/>
                </a:solidFill>
              </a:rPr>
              <a:t>ศักยภาพของอาจารย์ผู้รับผิดชอบ</a:t>
            </a:r>
            <a:r>
              <a:rPr lang="th-TH" sz="2800" b="1" dirty="0" smtClean="0">
                <a:solidFill>
                  <a:srgbClr val="002060"/>
                </a:solidFill>
              </a:rPr>
              <a:t>หลักสูตรที่</a:t>
            </a:r>
            <a:r>
              <a:rPr lang="th-TH" sz="2800" b="1" dirty="0">
                <a:solidFill>
                  <a:srgbClr val="002060"/>
                </a:solidFill>
              </a:rPr>
              <a:t>วุฒิ/สาขา</a:t>
            </a:r>
            <a:r>
              <a:rPr lang="th-TH" sz="2800" b="1" dirty="0" smtClean="0">
                <a:solidFill>
                  <a:srgbClr val="002060"/>
                </a:solidFill>
              </a:rPr>
              <a:t>ตรง</a:t>
            </a:r>
          </a:p>
          <a:p>
            <a:r>
              <a:rPr lang="th-TH" sz="2800" b="1" dirty="0" smtClean="0">
                <a:solidFill>
                  <a:srgbClr val="002060"/>
                </a:solidFill>
              </a:rPr>
              <a:t>หรือ</a:t>
            </a:r>
            <a:r>
              <a:rPr lang="th-TH" sz="2800" b="1" dirty="0">
                <a:solidFill>
                  <a:srgbClr val="002060"/>
                </a:solidFill>
              </a:rPr>
              <a:t>สัมพันธ์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1679059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501967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2E092C9D-A4F4-C847-A824-DDE25E612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29601"/>
              </p:ext>
            </p:extLst>
          </p:nvPr>
        </p:nvGraphicFramePr>
        <p:xfrm>
          <a:off x="2204777" y="2757982"/>
          <a:ext cx="812799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706393069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3480263261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343131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 </a:t>
                      </a:r>
                      <a:r>
                        <a:rPr lang="en-US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– </a:t>
                      </a:r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นามสกุล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วุฒิการศึกษา</a:t>
                      </a:r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สาขาตรงหรือสัมพันธ์</a:t>
                      </a:r>
                      <a:endParaRPr lang="en-US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9703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045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769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5102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584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7631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91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9554350" cy="724247"/>
          </a:xfrm>
        </p:spPr>
        <p:txBody>
          <a:bodyPr>
            <a:noAutofit/>
          </a:bodyPr>
          <a:lstStyle/>
          <a:p>
            <a:r>
              <a:rPr lang="th-TH" sz="2400" b="1" dirty="0">
                <a:solidFill>
                  <a:srgbClr val="002060"/>
                </a:solidFill>
              </a:rPr>
              <a:t>แนวโน้มของหลักสูตร วิชาชีพ และการประกอบวิชาชีพใน 5-10 ปีข้างหน้า</a:t>
            </a:r>
            <a:endParaRPr 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843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8050" y="2028563"/>
            <a:ext cx="9554350" cy="724247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2060"/>
                </a:solidFill>
              </a:rPr>
              <a:t>สมรรถนะ </a:t>
            </a:r>
            <a:r>
              <a:rPr lang="en-US" sz="3200" b="1" dirty="0">
                <a:solidFill>
                  <a:srgbClr val="002060"/>
                </a:solidFill>
              </a:rPr>
              <a:t>Skill Set</a:t>
            </a:r>
            <a:r>
              <a:rPr lang="th-TH" sz="3200" b="1" dirty="0">
                <a:solidFill>
                  <a:srgbClr val="002060"/>
                </a:solidFill>
              </a:rPr>
              <a:t> ของนักศึกษาเมื่อสำเร็จการศึกษา</a:t>
            </a:r>
            <a:endParaRPr lang="en-US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73" name="Rectangle 3">
            <a:extLst>
              <a:ext uri="{FF2B5EF4-FFF2-40B4-BE49-F238E27FC236}">
                <a16:creationId xmlns="" xmlns:a16="http://schemas.microsoft.com/office/drawing/2014/main" id="{BDB0EBE8-E778-C34A-B4DD-51BD86100A3C}"/>
              </a:ext>
            </a:extLst>
          </p:cNvPr>
          <p:cNvSpPr/>
          <p:nvPr/>
        </p:nvSpPr>
        <p:spPr>
          <a:xfrm>
            <a:off x="799615" y="2130163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0A741D33-B987-B945-A3D3-E396E6356213}"/>
              </a:ext>
            </a:extLst>
          </p:cNvPr>
          <p:cNvSpPr txBox="1"/>
          <p:nvPr/>
        </p:nvSpPr>
        <p:spPr>
          <a:xfrm>
            <a:off x="1042279" y="1953071"/>
            <a:ext cx="74078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ko-KR" alt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Placeholder 1">
            <a:extLst>
              <a:ext uri="{FF2B5EF4-FFF2-40B4-BE49-F238E27FC236}">
                <a16:creationId xmlns="" xmlns:a16="http://schemas.microsoft.com/office/drawing/2014/main" id="{567D5900-7D88-374D-9669-EED9AC6851DF}"/>
              </a:ext>
            </a:extLst>
          </p:cNvPr>
          <p:cNvSpPr txBox="1">
            <a:spLocks/>
          </p:cNvSpPr>
          <p:nvPr/>
        </p:nvSpPr>
        <p:spPr>
          <a:xfrm>
            <a:off x="2436631" y="3147018"/>
            <a:ext cx="8030350" cy="1863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 ................................................................................................................</a:t>
            </a: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................................................................................................................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 Placeholder 10">
            <a:extLst>
              <a:ext uri="{FF2B5EF4-FFF2-40B4-BE49-F238E27FC236}">
                <a16:creationId xmlns=""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-433297"/>
            <a:ext cx="8365180" cy="2186757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แบบเสนอขอเปิด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หลักสูตรใหม่</a:t>
            </a:r>
            <a:r>
              <a:rPr lang="en-US" sz="6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en-US" altLang="ko-KR" sz="13800" b="1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515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334</Words>
  <Application>Microsoft Office PowerPoint</Application>
  <PresentationFormat>แบบจอกว้าง</PresentationFormat>
  <Paragraphs>94</Paragraphs>
  <Slides>14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4" baseType="lpstr">
      <vt:lpstr>맑은 고딕</vt:lpstr>
      <vt:lpstr>Angsana New</vt:lpstr>
      <vt:lpstr>Arial</vt:lpstr>
      <vt:lpstr>Calibri</vt:lpstr>
      <vt:lpstr>Calibri Light</vt:lpstr>
      <vt:lpstr>Cordia New</vt:lpstr>
      <vt:lpstr>TH Sarabun New</vt:lpstr>
      <vt:lpstr>TH SarabunPSK</vt:lpstr>
      <vt:lpstr>Wingdings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Vice President_VRU</cp:lastModifiedBy>
  <cp:revision>47</cp:revision>
  <cp:lastPrinted>2020-06-05T07:49:19Z</cp:lastPrinted>
  <dcterms:created xsi:type="dcterms:W3CDTF">2020-05-21T06:18:10Z</dcterms:created>
  <dcterms:modified xsi:type="dcterms:W3CDTF">2021-02-10T02:54:12Z</dcterms:modified>
</cp:coreProperties>
</file>